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8" r:id="rId2"/>
    <p:sldId id="260" r:id="rId3"/>
    <p:sldId id="261" r:id="rId4"/>
    <p:sldId id="289" r:id="rId5"/>
    <p:sldId id="262" r:id="rId6"/>
    <p:sldId id="288" r:id="rId7"/>
    <p:sldId id="263" r:id="rId8"/>
    <p:sldId id="270" r:id="rId9"/>
    <p:sldId id="271" r:id="rId10"/>
    <p:sldId id="272" r:id="rId11"/>
    <p:sldId id="264" r:id="rId12"/>
    <p:sldId id="265" r:id="rId13"/>
    <p:sldId id="266" r:id="rId14"/>
    <p:sldId id="268" r:id="rId15"/>
    <p:sldId id="273" r:id="rId16"/>
    <p:sldId id="269" r:id="rId17"/>
    <p:sldId id="290"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4"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2/7/2023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2/7/2023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2/7/2023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2/7/2023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0.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21.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0.png"/><Relationship Id="rId19" Type="http://schemas.openxmlformats.org/officeDocument/2006/relationships/customXml" Target="../ink/ink9.xml"/><Relationship Id="rId4" Type="http://schemas.openxmlformats.org/officeDocument/2006/relationships/image" Target="../media/image170.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Stav Rahamim &amp; Tal Rosner</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type="body" sz="half" idx="2"/>
          </p:nvPr>
        </p:nvSpPr>
        <p:spPr>
          <a:xfrm>
            <a:off x="358220" y="2036191"/>
            <a:ext cx="5618374" cy="4140772"/>
          </a:xfrm>
        </p:spPr>
        <p:txBody>
          <a:bodyPr>
            <a:normAutofit/>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pic>
        <p:nvPicPr>
          <p:cNvPr id="4" name="Picture 3" descr="Table, calendar&#10;&#10;Description automatically generated">
            <a:extLst>
              <a:ext uri="{FF2B5EF4-FFF2-40B4-BE49-F238E27FC236}">
                <a16:creationId xmlns:a16="http://schemas.microsoft.com/office/drawing/2014/main" id="{DB9CCFD0-0777-0774-1338-7040DA8C41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7530" y="2014634"/>
            <a:ext cx="4786249" cy="2476087"/>
          </a:xfrm>
          <a:prstGeom prst="rect">
            <a:avLst/>
          </a:prstGeom>
        </p:spPr>
      </p:pic>
      <p:pic>
        <p:nvPicPr>
          <p:cNvPr id="8" name="Picture 7">
            <a:extLst>
              <a:ext uri="{FF2B5EF4-FFF2-40B4-BE49-F238E27FC236}">
                <a16:creationId xmlns:a16="http://schemas.microsoft.com/office/drawing/2014/main" id="{706B3834-A9E8-7E22-076E-094B15398288}"/>
              </a:ext>
            </a:extLst>
          </p:cNvPr>
          <p:cNvPicPr>
            <a:picLocks noChangeAspect="1"/>
          </p:cNvPicPr>
          <p:nvPr/>
        </p:nvPicPr>
        <p:blipFill>
          <a:blip r:embed="rId3"/>
          <a:stretch>
            <a:fillRect/>
          </a:stretch>
        </p:blipFill>
        <p:spPr>
          <a:xfrm>
            <a:off x="6854568" y="4831582"/>
            <a:ext cx="5172174" cy="1081534"/>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9A91B-E832-173C-FF4B-41A8F1F8C902}"/>
              </a:ext>
            </a:extLst>
          </p:cNvPr>
          <p:cNvPicPr>
            <a:picLocks noChangeAspect="1"/>
          </p:cNvPicPr>
          <p:nvPr/>
        </p:nvPicPr>
        <p:blipFill rotWithShape="1">
          <a:blip r:embed="rId2"/>
          <a:srcRect l="67964"/>
          <a:stretch/>
        </p:blipFill>
        <p:spPr>
          <a:xfrm>
            <a:off x="3853550" y="294745"/>
            <a:ext cx="4484900" cy="2629772"/>
          </a:xfrm>
          <a:prstGeom prst="rect">
            <a:avLst/>
          </a:prstGeom>
        </p:spPr>
      </p:pic>
      <p:pic>
        <p:nvPicPr>
          <p:cNvPr id="7" name="Picture 6">
            <a:extLst>
              <a:ext uri="{FF2B5EF4-FFF2-40B4-BE49-F238E27FC236}">
                <a16:creationId xmlns:a16="http://schemas.microsoft.com/office/drawing/2014/main" id="{E92B0A85-9464-7725-FBD5-C3697CEADAEF}"/>
              </a:ext>
            </a:extLst>
          </p:cNvPr>
          <p:cNvPicPr>
            <a:picLocks noChangeAspect="1"/>
          </p:cNvPicPr>
          <p:nvPr/>
        </p:nvPicPr>
        <p:blipFill rotWithShape="1">
          <a:blip r:embed="rId3"/>
          <a:srcRect l="67654" t="299" r="2423"/>
          <a:stretch/>
        </p:blipFill>
        <p:spPr>
          <a:xfrm>
            <a:off x="753928" y="3700238"/>
            <a:ext cx="4371109" cy="2735891"/>
          </a:xfrm>
          <a:prstGeom prst="rect">
            <a:avLst/>
          </a:prstGeom>
        </p:spPr>
      </p:pic>
      <p:pic>
        <p:nvPicPr>
          <p:cNvPr id="9" name="Picture 8">
            <a:extLst>
              <a:ext uri="{FF2B5EF4-FFF2-40B4-BE49-F238E27FC236}">
                <a16:creationId xmlns:a16="http://schemas.microsoft.com/office/drawing/2014/main" id="{EAE0FBD0-74F4-A9AF-D1E6-72255E656116}"/>
              </a:ext>
            </a:extLst>
          </p:cNvPr>
          <p:cNvPicPr>
            <a:picLocks noChangeAspect="1"/>
          </p:cNvPicPr>
          <p:nvPr/>
        </p:nvPicPr>
        <p:blipFill rotWithShape="1">
          <a:blip r:embed="rId4"/>
          <a:srcRect l="66959"/>
          <a:stretch/>
        </p:blipFill>
        <p:spPr>
          <a:xfrm>
            <a:off x="6840721" y="3709881"/>
            <a:ext cx="4795314" cy="2726248"/>
          </a:xfrm>
          <a:prstGeom prst="rect">
            <a:avLst/>
          </a:prstGeom>
        </p:spPr>
      </p:pic>
    </p:spTree>
    <p:extLst>
      <p:ext uri="{BB962C8B-B14F-4D97-AF65-F5344CB8AC3E}">
        <p14:creationId xmlns:p14="http://schemas.microsoft.com/office/powerpoint/2010/main" val="385375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SMOTE-NC</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m:t>
                    </m:r>
                    <m:r>
                      <a:rPr lang="en-US" sz="1400" i="1">
                        <a:latin typeface="Cambria Math" panose="02040503050406030204" pitchFamily="18" charset="0"/>
                      </a:rPr>
                      <m:t>h</m:t>
                    </m:r>
                    <m:r>
                      <a:rPr lang="en-US" sz="1400" i="1">
                        <a:latin typeface="Cambria Math" panose="02040503050406030204" pitchFamily="18" charset="0"/>
                      </a:rPr>
                      <m:t>𝑒𝑛</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𝑤𝑒𝑖𝑔</m:t>
                    </m:r>
                    <m:r>
                      <a:rPr lang="en-US" sz="1400" i="1">
                        <a:latin typeface="Cambria Math" panose="02040503050406030204" pitchFamily="18" charset="0"/>
                      </a:rPr>
                      <m:t>h</m:t>
                    </m:r>
                    <m:r>
                      <a:rPr lang="en-US" sz="1400" i="1">
                        <a:latin typeface="Cambria Math" panose="02040503050406030204" pitchFamily="18" charset="0"/>
                      </a:rPr>
                      <m:t>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m:t>
                    </m:r>
                    <m:r>
                      <a:rPr lang="en-US" sz="1400" i="1">
                        <a:latin typeface="Cambria Math" panose="02040503050406030204" pitchFamily="18" charset="0"/>
                      </a:rPr>
                      <m:t>h</m:t>
                    </m:r>
                    <m:r>
                      <a:rPr lang="en-US" sz="1400" i="1">
                        <a:latin typeface="Cambria Math" panose="02040503050406030204" pitchFamily="18" charset="0"/>
                      </a:rPr>
                      <m:t>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1</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r>
                  <a:rPr lang="he-IL" sz="2000" dirty="0"/>
                  <a:t>.</a:t>
                </a:r>
                <a:endParaRPr lang="en-IL" sz="2000" dirty="0"/>
              </a:p>
            </p:txBody>
          </p:sp>
        </mc:Choice>
        <mc:Fallback xmlns="">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model works best form our perspective.</a:t>
            </a:r>
            <a:endParaRPr lang="en-IL" sz="2000" dirty="0"/>
          </a:p>
        </p:txBody>
      </p:sp>
      <p:sp>
        <p:nvSpPr>
          <p:cNvPr id="3" name="Rectangle 2">
            <a:extLst>
              <a:ext uri="{FF2B5EF4-FFF2-40B4-BE49-F238E27FC236}">
                <a16:creationId xmlns:a16="http://schemas.microsoft.com/office/drawing/2014/main" id="{81C281E2-10FC-C9E9-6E99-4617A285A5B2}"/>
              </a:ext>
            </a:extLst>
          </p:cNvPr>
          <p:cNvSpPr/>
          <p:nvPr/>
        </p:nvSpPr>
        <p:spPr>
          <a:xfrm>
            <a:off x="499716" y="3631721"/>
            <a:ext cx="4945512"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3">
            <a:extLst>
              <a:ext uri="{FF2B5EF4-FFF2-40B4-BE49-F238E27FC236}">
                <a16:creationId xmlns:a16="http://schemas.microsoft.com/office/drawing/2014/main" id="{9141C6E6-90CF-C7A4-C066-5B1BA122A07E}"/>
              </a:ext>
            </a:extLst>
          </p:cNvPr>
          <p:cNvSpPr/>
          <p:nvPr/>
        </p:nvSpPr>
        <p:spPr>
          <a:xfrm>
            <a:off x="6094476" y="3631720"/>
            <a:ext cx="5594760"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828135" y="4486735"/>
            <a:ext cx="8079328"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2">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3"/>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3"/>
              <a:stretch>
                <a:fillRect/>
              </a:stretch>
            </p:blipFill>
            <p:spPr>
              <a:xfrm>
                <a:off x="359961" y="558912"/>
                <a:ext cx="698138" cy="1176974"/>
              </a:xfrm>
              <a:prstGeom prst="rect">
                <a:avLst/>
              </a:prstGeom>
            </p:spPr>
          </p:pic>
        </mc:Fallback>
      </mc:AlternateContent>
      <p:pic>
        <p:nvPicPr>
          <p:cNvPr id="10" name="Picture 9" descr="A picture containing text, person, person, water sport&#10;&#10;Description automatically generated">
            <a:extLst>
              <a:ext uri="{FF2B5EF4-FFF2-40B4-BE49-F238E27FC236}">
                <a16:creationId xmlns:a16="http://schemas.microsoft.com/office/drawing/2014/main" id="{51B08FEC-4F38-7133-22AE-694EBE98A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6001" y="4218317"/>
            <a:ext cx="2385999" cy="2639683"/>
          </a:xfrm>
          <a:prstGeom prst="rect">
            <a:avLst/>
          </a:prstGeom>
        </p:spPr>
      </p:pic>
      <p:pic>
        <p:nvPicPr>
          <p:cNvPr id="13" name="Picture 12">
            <a:extLst>
              <a:ext uri="{FF2B5EF4-FFF2-40B4-BE49-F238E27FC236}">
                <a16:creationId xmlns:a16="http://schemas.microsoft.com/office/drawing/2014/main" id="{72CCBB4B-C2F2-2B2B-A6A8-33A1400CCD60}"/>
              </a:ext>
            </a:extLst>
          </p:cNvPr>
          <p:cNvPicPr>
            <a:picLocks noChangeAspect="1"/>
          </p:cNvPicPr>
          <p:nvPr/>
        </p:nvPicPr>
        <p:blipFill rotWithShape="1">
          <a:blip r:embed="rId5"/>
          <a:srcRect l="4290"/>
          <a:stretch/>
        </p:blipFill>
        <p:spPr>
          <a:xfrm>
            <a:off x="275057" y="1909743"/>
            <a:ext cx="5624826" cy="2152950"/>
          </a:xfrm>
          <a:prstGeom prst="rect">
            <a:avLst/>
          </a:prstGeom>
        </p:spPr>
      </p:pic>
      <p:pic>
        <p:nvPicPr>
          <p:cNvPr id="16" name="Picture 15">
            <a:extLst>
              <a:ext uri="{FF2B5EF4-FFF2-40B4-BE49-F238E27FC236}">
                <a16:creationId xmlns:a16="http://schemas.microsoft.com/office/drawing/2014/main" id="{9279A204-C1E1-4B2C-66B8-76F9E311F54F}"/>
              </a:ext>
            </a:extLst>
          </p:cNvPr>
          <p:cNvPicPr>
            <a:picLocks noChangeAspect="1"/>
          </p:cNvPicPr>
          <p:nvPr/>
        </p:nvPicPr>
        <p:blipFill>
          <a:blip r:embed="rId6"/>
          <a:stretch>
            <a:fillRect/>
          </a:stretch>
        </p:blipFill>
        <p:spPr>
          <a:xfrm>
            <a:off x="6448774" y="1909743"/>
            <a:ext cx="5553850" cy="2152950"/>
          </a:xfrm>
          <a:prstGeom prst="rect">
            <a:avLst/>
          </a:prstGeom>
        </p:spPr>
      </p:pic>
      <p:sp>
        <p:nvSpPr>
          <p:cNvPr id="3" name="Rectangle 2">
            <a:extLst>
              <a:ext uri="{FF2B5EF4-FFF2-40B4-BE49-F238E27FC236}">
                <a16:creationId xmlns:a16="http://schemas.microsoft.com/office/drawing/2014/main" id="{4A99E62F-12DA-E3DD-514B-EA6244DFABFE}"/>
              </a:ext>
            </a:extLst>
          </p:cNvPr>
          <p:cNvSpPr/>
          <p:nvPr/>
        </p:nvSpPr>
        <p:spPr>
          <a:xfrm>
            <a:off x="6448774" y="3429001"/>
            <a:ext cx="5594760" cy="3062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3">
            <a:extLst>
              <a:ext uri="{FF2B5EF4-FFF2-40B4-BE49-F238E27FC236}">
                <a16:creationId xmlns:a16="http://schemas.microsoft.com/office/drawing/2014/main" id="{4B049902-13F5-5368-CE17-048022C469CD}"/>
              </a:ext>
            </a:extLst>
          </p:cNvPr>
          <p:cNvSpPr/>
          <p:nvPr/>
        </p:nvSpPr>
        <p:spPr>
          <a:xfrm>
            <a:off x="294314" y="3384203"/>
            <a:ext cx="5594760"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3" name="Picture 2">
            <a:extLst>
              <a:ext uri="{FF2B5EF4-FFF2-40B4-BE49-F238E27FC236}">
                <a16:creationId xmlns:a16="http://schemas.microsoft.com/office/drawing/2014/main" id="{D54045FD-E240-F5F8-0232-0421CCD14A69}"/>
              </a:ext>
            </a:extLst>
          </p:cNvPr>
          <p:cNvPicPr>
            <a:picLocks noChangeAspect="1"/>
          </p:cNvPicPr>
          <p:nvPr/>
        </p:nvPicPr>
        <p:blipFill>
          <a:blip r:embed="rId2"/>
          <a:stretch>
            <a:fillRect/>
          </a:stretch>
        </p:blipFill>
        <p:spPr>
          <a:xfrm>
            <a:off x="2610514" y="1828456"/>
            <a:ext cx="6967923" cy="5014069"/>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58B5E-7DAB-9189-8191-AAB4661048AF}"/>
              </a:ext>
            </a:extLst>
          </p:cNvPr>
          <p:cNvPicPr>
            <a:picLocks noChangeAspect="1"/>
          </p:cNvPicPr>
          <p:nvPr/>
        </p:nvPicPr>
        <p:blipFill>
          <a:blip r:embed="rId2"/>
          <a:stretch>
            <a:fillRect/>
          </a:stretch>
        </p:blipFill>
        <p:spPr>
          <a:xfrm>
            <a:off x="866045" y="2376103"/>
            <a:ext cx="10459910" cy="4210638"/>
          </a:xfrm>
          <a:prstGeom prst="rect">
            <a:avLst/>
          </a:prstGeom>
        </p:spPr>
      </p:pic>
      <p:sp>
        <p:nvSpPr>
          <p:cNvPr id="4" name="Rectangle 3">
            <a:extLst>
              <a:ext uri="{FF2B5EF4-FFF2-40B4-BE49-F238E27FC236}">
                <a16:creationId xmlns:a16="http://schemas.microsoft.com/office/drawing/2014/main" id="{E9A367F2-294F-C501-B739-89C89B20CBB0}"/>
              </a:ext>
            </a:extLst>
          </p:cNvPr>
          <p:cNvSpPr/>
          <p:nvPr/>
        </p:nvSpPr>
        <p:spPr>
          <a:xfrm>
            <a:off x="5546785" y="2881222"/>
            <a:ext cx="812306" cy="37055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extBox 1">
            <a:extLst>
              <a:ext uri="{FF2B5EF4-FFF2-40B4-BE49-F238E27FC236}">
                <a16:creationId xmlns:a16="http://schemas.microsoft.com/office/drawing/2014/main" id="{0CB4B1A0-80CF-2708-20D2-62397756E890}"/>
              </a:ext>
            </a:extLst>
          </p:cNvPr>
          <p:cNvSpPr txBox="1"/>
          <p:nvPr/>
        </p:nvSpPr>
        <p:spPr>
          <a:xfrm>
            <a:off x="1112808" y="146649"/>
            <a:ext cx="9790981" cy="1754326"/>
          </a:xfrm>
          <a:prstGeom prst="rect">
            <a:avLst/>
          </a:prstGeom>
          <a:noFill/>
        </p:spPr>
        <p:txBody>
          <a:bodyPr wrap="square" rtlCol="0">
            <a:spAutoFit/>
          </a:bodyPr>
          <a:lstStyle/>
          <a:p>
            <a:r>
              <a:rPr lang="en-US" dirty="0"/>
              <a:t>In an imbalanced dataset, one class typically has a much larger number of instances than the other class, which can lead to a bias towards the majority class.</a:t>
            </a:r>
          </a:p>
          <a:p>
            <a:endParaRPr lang="en-US" dirty="0"/>
          </a:p>
          <a:p>
            <a:r>
              <a:rPr lang="en-US" dirty="0"/>
              <a:t>When using traditional metrics such as accuracy, a model can still have a high accuracy score even if it does not perform well on the minority class. For example, a model that always predicts the majority class will have a high accuracy, even though it does not perform well on the minority class.</a:t>
            </a:r>
            <a:endParaRPr lang="en-IL" dirty="0"/>
          </a:p>
        </p:txBody>
      </p:sp>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p:txBody>
      </p:sp>
      <p:pic>
        <p:nvPicPr>
          <p:cNvPr id="5" name="Picture 4">
            <a:extLst>
              <a:ext uri="{FF2B5EF4-FFF2-40B4-BE49-F238E27FC236}">
                <a16:creationId xmlns:a16="http://schemas.microsoft.com/office/drawing/2014/main" id="{C7AC147A-EE53-E719-8D5A-656929BB7D59}"/>
              </a:ext>
            </a:extLst>
          </p:cNvPr>
          <p:cNvPicPr>
            <a:picLocks noChangeAspect="1"/>
          </p:cNvPicPr>
          <p:nvPr/>
        </p:nvPicPr>
        <p:blipFill>
          <a:blip r:embed="rId2"/>
          <a:stretch>
            <a:fillRect/>
          </a:stretch>
        </p:blipFill>
        <p:spPr>
          <a:xfrm>
            <a:off x="5233896" y="2786656"/>
            <a:ext cx="6769568" cy="2698016"/>
          </a:xfrm>
          <a:prstGeom prst="rect">
            <a:avLst/>
          </a:prstGeom>
        </p:spPr>
      </p:pic>
      <p:sp>
        <p:nvSpPr>
          <p:cNvPr id="6" name="Rectangle 5">
            <a:extLst>
              <a:ext uri="{FF2B5EF4-FFF2-40B4-BE49-F238E27FC236}">
                <a16:creationId xmlns:a16="http://schemas.microsoft.com/office/drawing/2014/main" id="{31F6FDC9-9FBB-54FA-221B-7417871BBA88}"/>
              </a:ext>
            </a:extLst>
          </p:cNvPr>
          <p:cNvSpPr/>
          <p:nvPr/>
        </p:nvSpPr>
        <p:spPr>
          <a:xfrm>
            <a:off x="9221638" y="3122762"/>
            <a:ext cx="534837" cy="2361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sym typeface="Wingdings" panose="05000000000000000000" pitchFamily="2" charset="2"/>
              </a:rPr>
              <a:t>In our case the we can notice the tradeoffs in the models and keep it in mind while considering what should we use.</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A3A9286-0528-FD7D-A950-E19C1F0AC115}"/>
              </a:ext>
            </a:extLst>
          </p:cNvPr>
          <p:cNvSpPr>
            <a:spLocks noGrp="1"/>
          </p:cNvSpPr>
          <p:nvPr>
            <p:ph type="title"/>
          </p:nvPr>
        </p:nvSpPr>
        <p:spPr>
          <a:xfrm>
            <a:off x="1279525" y="466725"/>
            <a:ext cx="9629775" cy="1362075"/>
          </a:xfrm>
        </p:spPr>
        <p:txBody>
          <a:bodyPr/>
          <a:lstStyle/>
          <a:p>
            <a:r>
              <a:rPr lang="en-US" dirty="0"/>
              <a:t>Supervised VS Unsupervised</a:t>
            </a:r>
            <a:endParaRPr lang="en-IL" dirty="0"/>
          </a:p>
        </p:txBody>
      </p:sp>
      <p:pic>
        <p:nvPicPr>
          <p:cNvPr id="1030" name="Picture 6" descr="undefined">
            <a:extLst>
              <a:ext uri="{FF2B5EF4-FFF2-40B4-BE49-F238E27FC236}">
                <a16:creationId xmlns:a16="http://schemas.microsoft.com/office/drawing/2014/main" id="{8FC47E07-50E5-CB6B-4CC6-65D34AF8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56" y="2479250"/>
            <a:ext cx="5406031" cy="36151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32" name="Picture 8">
            <a:extLst>
              <a:ext uri="{FF2B5EF4-FFF2-40B4-BE49-F238E27FC236}">
                <a16:creationId xmlns:a16="http://schemas.microsoft.com/office/drawing/2014/main" id="{1C255282-7BC9-35DC-CB69-1711331D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99" y="2479250"/>
            <a:ext cx="5406032" cy="3615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209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7390A9-F961-D662-2C87-62299458DB67}"/>
              </a:ext>
            </a:extLst>
          </p:cNvPr>
          <p:cNvPicPr>
            <a:picLocks noChangeAspect="1"/>
          </p:cNvPicPr>
          <p:nvPr/>
        </p:nvPicPr>
        <p:blipFill>
          <a:blip r:embed="rId2"/>
          <a:stretch>
            <a:fillRect/>
          </a:stretch>
        </p:blipFill>
        <p:spPr>
          <a:xfrm>
            <a:off x="3270697" y="0"/>
            <a:ext cx="5650606" cy="6858000"/>
          </a:xfrm>
          <a:prstGeom prst="rect">
            <a:avLst/>
          </a:prstGeom>
        </p:spPr>
      </p:pic>
    </p:spTree>
    <p:extLst>
      <p:ext uri="{BB962C8B-B14F-4D97-AF65-F5344CB8AC3E}">
        <p14:creationId xmlns:p14="http://schemas.microsoft.com/office/powerpoint/2010/main" val="280809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279527" y="1809395"/>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669</TotalTime>
  <Words>1429</Words>
  <Application>Microsoft Office PowerPoint</Application>
  <PresentationFormat>Widescreen</PresentationFormat>
  <Paragraphs>153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Amasis MT Pro</vt:lpstr>
      <vt:lpstr>-apple-system</vt:lpstr>
      <vt:lpstr>Calibri</vt:lpstr>
      <vt:lpstr>Cambria Math</vt:lpstr>
      <vt:lpstr>Wingdings</vt:lpstr>
      <vt:lpstr>Educational subjects 16x9</vt:lpstr>
      <vt:lpstr>Machine Learning Project Death in 5 years prediction </vt:lpstr>
      <vt:lpstr>Presentation Summary</vt:lpstr>
      <vt:lpstr>Introduction and approach </vt:lpstr>
      <vt:lpstr>Supervised VS Unsupervised</vt:lpstr>
      <vt:lpstr>Data preprocessing </vt:lpstr>
      <vt:lpstr>PowerPoint Presentation</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PowerPoint Presentation</vt:lpstr>
      <vt:lpstr>Normalization</vt:lpstr>
      <vt:lpstr>Min-Max Normalization</vt:lpstr>
      <vt:lpstr>Data Balancing</vt:lpstr>
      <vt:lpstr>SMOTE-NC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22</cp:revision>
  <dcterms:created xsi:type="dcterms:W3CDTF">2023-02-04T11:16:51Z</dcterms:created>
  <dcterms:modified xsi:type="dcterms:W3CDTF">2023-02-07T09:09:32Z</dcterms:modified>
</cp:coreProperties>
</file>